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16"/>
  </p:notesMasterIdLst>
  <p:sldIdLst>
    <p:sldId id="281" r:id="rId2"/>
    <p:sldId id="400" r:id="rId3"/>
    <p:sldId id="401" r:id="rId4"/>
    <p:sldId id="402" r:id="rId5"/>
    <p:sldId id="403" r:id="rId6"/>
    <p:sldId id="404" r:id="rId7"/>
    <p:sldId id="405" r:id="rId8"/>
    <p:sldId id="406" r:id="rId9"/>
    <p:sldId id="407" r:id="rId10"/>
    <p:sldId id="408" r:id="rId11"/>
    <p:sldId id="409" r:id="rId12"/>
    <p:sldId id="410" r:id="rId13"/>
    <p:sldId id="294" r:id="rId14"/>
    <p:sldId id="39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FF33CC"/>
    <a:srgbClr val="FF3399"/>
    <a:srgbClr val="EEE1CC"/>
    <a:srgbClr val="FF0066"/>
    <a:srgbClr val="00FF00"/>
    <a:srgbClr val="FF00FF"/>
    <a:srgbClr val="FFCC00"/>
    <a:srgbClr val="FF33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47" autoAdjust="0"/>
    <p:restoredTop sz="93792" autoAdjust="0"/>
  </p:normalViewPr>
  <p:slideViewPr>
    <p:cSldViewPr>
      <p:cViewPr varScale="1">
        <p:scale>
          <a:sx n="62" d="100"/>
          <a:sy n="62" d="100"/>
        </p:scale>
        <p:origin x="624"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702237ED-FFC5-4996-8527-29FCFD77294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11619" name="Rectangle 3">
            <a:extLst>
              <a:ext uri="{FF2B5EF4-FFF2-40B4-BE49-F238E27FC236}">
                <a16:creationId xmlns:a16="http://schemas.microsoft.com/office/drawing/2014/main" id="{30FEE438-1FDA-459E-972E-022E92A9AAA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052" name="Rectangle 4">
            <a:extLst>
              <a:ext uri="{FF2B5EF4-FFF2-40B4-BE49-F238E27FC236}">
                <a16:creationId xmlns:a16="http://schemas.microsoft.com/office/drawing/2014/main" id="{0473BB91-F709-4992-883A-A24CA6699B7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21" name="Rectangle 5">
            <a:extLst>
              <a:ext uri="{FF2B5EF4-FFF2-40B4-BE49-F238E27FC236}">
                <a16:creationId xmlns:a16="http://schemas.microsoft.com/office/drawing/2014/main" id="{A3260D7E-AE18-4915-9048-E941ED546611}"/>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1622" name="Rectangle 6">
            <a:extLst>
              <a:ext uri="{FF2B5EF4-FFF2-40B4-BE49-F238E27FC236}">
                <a16:creationId xmlns:a16="http://schemas.microsoft.com/office/drawing/2014/main" id="{832E6FAF-3AAB-4049-88C6-1FB2F2C8DB5C}"/>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11623" name="Rectangle 7">
            <a:extLst>
              <a:ext uri="{FF2B5EF4-FFF2-40B4-BE49-F238E27FC236}">
                <a16:creationId xmlns:a16="http://schemas.microsoft.com/office/drawing/2014/main" id="{8A7724E6-223D-476C-9AE5-C8162F083216}"/>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A63CD38F-6092-4F29-9DAB-1972526C43C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3185178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3697937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2568455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3071781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2993511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66346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3763194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3290869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3175510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1601722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1932504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EA151-BC8B-4CFE-9938-079CFA5D779E}" type="slidenum">
              <a:rPr lang="en-US" altLang="en-US" smtClean="0"/>
              <a:pPr/>
              <a:t>‹#›</a:t>
            </a:fld>
            <a:endParaRPr lang="en-US" altLang="en-US"/>
          </a:p>
        </p:txBody>
      </p:sp>
    </p:spTree>
    <p:extLst>
      <p:ext uri="{BB962C8B-B14F-4D97-AF65-F5344CB8AC3E}">
        <p14:creationId xmlns:p14="http://schemas.microsoft.com/office/powerpoint/2010/main" val="279269515"/>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ẫu Background đẹp, đơn giản, sang trọng, tinh tế cho PowerPoint, Ba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279"/>
            <a:ext cx="9144000" cy="6874279"/>
          </a:xfrm>
          <a:prstGeom prst="rect">
            <a:avLst/>
          </a:prstGeom>
          <a:noFill/>
          <a:extLst>
            <a:ext uri="{909E8E84-426E-40DD-AFC4-6F175D3DCCD1}">
              <a14:hiddenFill xmlns:a14="http://schemas.microsoft.com/office/drawing/2010/main">
                <a:solidFill>
                  <a:srgbClr val="FFFFFF"/>
                </a:solidFill>
              </a14:hiddenFill>
            </a:ext>
          </a:extLst>
        </p:spPr>
      </p:pic>
      <p:sp>
        <p:nvSpPr>
          <p:cNvPr id="3" name="WordArt 15"/>
          <p:cNvSpPr>
            <a:spLocks noTextEdit="1"/>
          </p:cNvSpPr>
          <p:nvPr/>
        </p:nvSpPr>
        <p:spPr>
          <a:xfrm>
            <a:off x="1676400" y="1051640"/>
            <a:ext cx="6557760" cy="1259367"/>
          </a:xfrm>
          <a:prstGeom prst="rect">
            <a:avLst/>
          </a:prstGeom>
        </p:spPr>
        <p:txBody>
          <a:bodyPr wrap="none" fromWordArt="1">
            <a:prstTxWarp prst="textPlain">
              <a:avLst>
                <a:gd name="adj" fmla="val 50000"/>
              </a:avLst>
            </a:prstTxWarp>
            <a:normAutofit/>
          </a:bodyPr>
          <a:lstStyle/>
          <a:p>
            <a:pPr algn="ctr" eaLnBrk="0" hangingPunct="0"/>
            <a:r>
              <a:rPr lang="en-US" sz="3600" b="1" noProof="1">
                <a:ln w="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Times New Roman" panose="02020603050405020304" pitchFamily="18" charset="0"/>
              </a:rPr>
              <a:t> </a:t>
            </a:r>
            <a:r>
              <a:rPr lang="en-US" sz="3600" b="1" noProof="1">
                <a:ln w="0"/>
                <a:solidFill>
                  <a:srgbClr val="FF3300"/>
                </a:solidFill>
                <a:effectLst>
                  <a:outerShdw blurRad="38100" dist="25400" dir="5400000" algn="ctr" rotWithShape="0">
                    <a:srgbClr val="6E747A">
                      <a:alpha val="43000"/>
                    </a:srgbClr>
                  </a:outerShdw>
                </a:effectLst>
                <a:latin typeface="Times New Roman" panose="02020603050405020304" pitchFamily="18" charset="0"/>
                <a:ea typeface="Times New Roman" panose="02020603050405020304" pitchFamily="18" charset="0"/>
              </a:rPr>
              <a:t>ĐẠO ĐỨC LỚP 4</a:t>
            </a:r>
          </a:p>
        </p:txBody>
      </p:sp>
      <p:sp>
        <p:nvSpPr>
          <p:cNvPr id="4" name="WordArt 19"/>
          <p:cNvSpPr>
            <a:spLocks noChangeArrowheads="1" noChangeShapeType="1" noTextEdit="1"/>
          </p:cNvSpPr>
          <p:nvPr/>
        </p:nvSpPr>
        <p:spPr bwMode="auto">
          <a:xfrm>
            <a:off x="1290840" y="381001"/>
            <a:ext cx="7467600" cy="420002"/>
          </a:xfrm>
          <a:prstGeom prst="rect">
            <a:avLst/>
          </a:prstGeom>
        </p:spPr>
        <p:txBody>
          <a:bodyPr wrap="none" fromWordArt="1">
            <a:prstTxWarp prst="textPlain">
              <a:avLst>
                <a:gd name="adj" fmla="val 50000"/>
              </a:avLst>
            </a:prstTxWarp>
          </a:bodyPr>
          <a:lstStyle/>
          <a:p>
            <a:r>
              <a:rPr lang="vi-VN" b="1" kern="10" dirty="0">
                <a:ln w="0"/>
                <a:gradFill flip="none" rotWithShape="1">
                  <a:gsLst>
                    <a:gs pos="0">
                      <a:srgbClr val="6600CC">
                        <a:shade val="30000"/>
                        <a:satMod val="115000"/>
                      </a:srgbClr>
                    </a:gs>
                    <a:gs pos="50000">
                      <a:srgbClr val="6600CC">
                        <a:shade val="67500"/>
                        <a:satMod val="115000"/>
                      </a:srgbClr>
                    </a:gs>
                    <a:gs pos="100000">
                      <a:srgbClr val="6600CC">
                        <a:shade val="100000"/>
                        <a:satMod val="115000"/>
                      </a:srgbClr>
                    </a:gs>
                  </a:gsLst>
                  <a:lin ang="5400000" scaled="1"/>
                  <a:tileRect/>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TRƯỜNG TIỂU HỌC TRẦN BÌNH TRỌNG</a:t>
            </a:r>
            <a:endParaRPr lang="en-US" b="1" kern="10" dirty="0">
              <a:ln w="0"/>
              <a:gradFill flip="none" rotWithShape="1">
                <a:gsLst>
                  <a:gs pos="0">
                    <a:srgbClr val="6600CC">
                      <a:shade val="30000"/>
                      <a:satMod val="115000"/>
                    </a:srgbClr>
                  </a:gs>
                  <a:gs pos="50000">
                    <a:srgbClr val="6600CC">
                      <a:shade val="67500"/>
                      <a:satMod val="115000"/>
                    </a:srgbClr>
                  </a:gs>
                  <a:gs pos="100000">
                    <a:srgbClr val="6600CC">
                      <a:shade val="100000"/>
                      <a:satMod val="115000"/>
                    </a:srgbClr>
                  </a:gs>
                </a:gsLst>
                <a:lin ang="5400000" scaled="1"/>
                <a:tileRect/>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
        <p:nvSpPr>
          <p:cNvPr id="5" name="WordArt 17"/>
          <p:cNvSpPr>
            <a:spLocks noTextEdit="1"/>
          </p:cNvSpPr>
          <p:nvPr/>
        </p:nvSpPr>
        <p:spPr>
          <a:xfrm>
            <a:off x="76200" y="3420860"/>
            <a:ext cx="9144000" cy="2228248"/>
          </a:xfrm>
          <a:prstGeom prst="rect">
            <a:avLst/>
          </a:prstGeom>
        </p:spPr>
        <p:txBody>
          <a:bodyPr wrap="none" fromWordArt="1">
            <a:prstTxWarp prst="textPlain">
              <a:avLst>
                <a:gd name="adj" fmla="val 50000"/>
              </a:avLst>
            </a:prstTxWarp>
            <a:normAutofit/>
          </a:bodyPr>
          <a:lstStyle/>
          <a:p>
            <a:pPr algn="ctr"/>
            <a:r>
              <a:rPr lang="en-US" sz="3600" b="1" kern="10" err="1">
                <a:ln w="9525">
                  <a:solidFill>
                    <a:srgbClr val="00B050"/>
                  </a:solidFill>
                  <a:round/>
                </a:ln>
                <a:solidFill>
                  <a:srgbClr val="00B05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Bài</a:t>
            </a:r>
            <a:r>
              <a:rPr lang="en-US" sz="3600" b="1" kern="10">
                <a:ln w="9525">
                  <a:solidFill>
                    <a:srgbClr val="00B050"/>
                  </a:solidFill>
                  <a:round/>
                </a:ln>
                <a:solidFill>
                  <a:srgbClr val="00B05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3: Biết bày tỏ ý kiến </a:t>
            </a:r>
          </a:p>
          <a:p>
            <a:pPr algn="ctr"/>
            <a:r>
              <a:rPr lang="en-US" sz="3600" b="1" kern="10">
                <a:ln w="9525">
                  <a:solidFill>
                    <a:srgbClr val="00B050"/>
                  </a:solidFill>
                  <a:round/>
                </a:ln>
                <a:solidFill>
                  <a:srgbClr val="00B05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(tiết 2)</a:t>
            </a:r>
            <a:endParaRPr lang="en-US" sz="3600" b="1" kern="10" dirty="0">
              <a:ln w="9525">
                <a:solidFill>
                  <a:srgbClr val="00B050"/>
                </a:solidFill>
                <a:round/>
              </a:ln>
              <a:solidFill>
                <a:srgbClr val="00B05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pic>
        <p:nvPicPr>
          <p:cNvPr id="10" name="Picture 2" descr="C:\Users\Admin\Downloads\logo tran binh ttro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
        <p:nvSpPr>
          <p:cNvPr id="14" name="WordArt 15"/>
          <p:cNvSpPr>
            <a:spLocks noTextEdit="1"/>
          </p:cNvSpPr>
          <p:nvPr/>
        </p:nvSpPr>
        <p:spPr>
          <a:xfrm>
            <a:off x="3657600" y="2403190"/>
            <a:ext cx="2149549" cy="725967"/>
          </a:xfrm>
          <a:prstGeom prst="rect">
            <a:avLst/>
          </a:prstGeom>
        </p:spPr>
        <p:txBody>
          <a:bodyPr wrap="none" fromWordArt="1">
            <a:prstTxWarp prst="textPlain">
              <a:avLst>
                <a:gd name="adj" fmla="val 50000"/>
              </a:avLst>
            </a:prstTxWarp>
            <a:normAutofit/>
          </a:bodyPr>
          <a:lstStyle/>
          <a:p>
            <a:pPr algn="ctr" eaLnBrk="0" hangingPunct="0"/>
            <a:r>
              <a:rPr lang="en-US" sz="3600" b="1" noProof="1">
                <a:ln w="22225">
                  <a:solidFill>
                    <a:schemeClr val="bg2">
                      <a:lumMod val="50000"/>
                    </a:schemeClr>
                  </a:solidFill>
                  <a:prstDash val="solid"/>
                </a:ln>
                <a:solidFill>
                  <a:srgbClr val="00B0F0"/>
                </a:solidFill>
                <a:latin typeface="Times New Roman" panose="02020603050405020304" pitchFamily="18" charset="0"/>
                <a:ea typeface="Times New Roman" panose="02020603050405020304" pitchFamily="18" charset="0"/>
              </a:rPr>
              <a:t> </a:t>
            </a:r>
            <a:r>
              <a:rPr lang="en-US" sz="3600" b="1" noProof="1">
                <a:ln w="22225">
                  <a:solidFill>
                    <a:srgbClr val="0070C0"/>
                  </a:solidFill>
                  <a:prstDash val="solid"/>
                </a:ln>
                <a:solidFill>
                  <a:srgbClr val="3366FF"/>
                </a:solidFill>
                <a:latin typeface="Times New Roman" panose="02020603050405020304" pitchFamily="18" charset="0"/>
                <a:ea typeface="Times New Roman" panose="02020603050405020304" pitchFamily="18" charset="0"/>
              </a:rPr>
              <a:t>Tuần 6</a:t>
            </a:r>
          </a:p>
        </p:txBody>
      </p:sp>
      <p:sp>
        <p:nvSpPr>
          <p:cNvPr id="15" name="WordArt 19"/>
          <p:cNvSpPr>
            <a:spLocks noChangeArrowheads="1" noChangeShapeType="1" noTextEdit="1"/>
          </p:cNvSpPr>
          <p:nvPr/>
        </p:nvSpPr>
        <p:spPr bwMode="auto">
          <a:xfrm>
            <a:off x="1290840" y="5943600"/>
            <a:ext cx="6557760" cy="425170"/>
          </a:xfrm>
          <a:prstGeom prst="rect">
            <a:avLst/>
          </a:prstGeom>
        </p:spPr>
        <p:txBody>
          <a:bodyPr wrap="none" fromWordArt="1">
            <a:prstTxWarp prst="textPlain">
              <a:avLst>
                <a:gd name="adj" fmla="val 50000"/>
              </a:avLst>
            </a:prstTxWarp>
          </a:bodyPr>
          <a:lstStyle/>
          <a:p>
            <a:r>
              <a:rPr lang="en-US" b="1" kern="10" dirty="0">
                <a:ln w="0"/>
                <a:gradFill flip="none" rotWithShape="1">
                  <a:gsLst>
                    <a:gs pos="0">
                      <a:srgbClr val="6600CC">
                        <a:shade val="30000"/>
                        <a:satMod val="115000"/>
                      </a:srgbClr>
                    </a:gs>
                    <a:gs pos="50000">
                      <a:srgbClr val="6600CC">
                        <a:shade val="67500"/>
                        <a:satMod val="115000"/>
                      </a:srgbClr>
                    </a:gs>
                    <a:gs pos="100000">
                      <a:srgbClr val="6600CC">
                        <a:shade val="100000"/>
                        <a:satMod val="115000"/>
                      </a:srgbClr>
                    </a:gs>
                  </a:gsLst>
                  <a:lin ang="5400000" scaled="1"/>
                  <a:tileRect/>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GV: LÊ TRẦN KIM HẰNG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0-#ppt_w/2"/>
                                          </p:val>
                                        </p:tav>
                                        <p:tav tm="100000">
                                          <p:val>
                                            <p:strVal val="#ppt_x"/>
                                          </p:val>
                                        </p:tav>
                                      </p:tavLst>
                                    </p:anim>
                                    <p:anim calcmode="lin" valueType="num">
                                      <p:cBhvr additive="base">
                                        <p:cTn id="8" dur="3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Tải +999 Hình Nền Slide Powerpoint Đẹp Nhất Năm 2018">
            <a:extLst>
              <a:ext uri="{FF2B5EF4-FFF2-40B4-BE49-F238E27FC236}">
                <a16:creationId xmlns:a16="http://schemas.microsoft.com/office/drawing/2014/main" id="{49B7FE40-E814-42D1-89B5-D8F6FFE0C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ED9B26F-EEC1-4B9A-91F5-064728557220}"/>
              </a:ext>
            </a:extLst>
          </p:cNvPr>
          <p:cNvSpPr txBox="1"/>
          <p:nvPr/>
        </p:nvSpPr>
        <p:spPr>
          <a:xfrm>
            <a:off x="2400300" y="1981200"/>
            <a:ext cx="6743700" cy="3892861"/>
          </a:xfrm>
          <a:prstGeom prst="rect">
            <a:avLst/>
          </a:prstGeom>
          <a:noFill/>
        </p:spPr>
        <p:txBody>
          <a:bodyPr wrap="square">
            <a:spAutoFit/>
          </a:bodyPr>
          <a:lstStyle/>
          <a:p>
            <a:pPr>
              <a:lnSpc>
                <a:spcPct val="150000"/>
              </a:lnSpc>
            </a:pPr>
            <a:r>
              <a:rPr lang="en-US" sz="2800" i="1">
                <a:effectLst/>
                <a:latin typeface="Times New Roman" panose="02020603050405020304" pitchFamily="18" charset="0"/>
                <a:ea typeface="SimSun" panose="02010600030101010101" pitchFamily="2" charset="-122"/>
              </a:rPr>
              <a:t>+ Địa điểm mà bạn muốn tham quan du lịch.</a:t>
            </a:r>
          </a:p>
          <a:p>
            <a:pPr>
              <a:lnSpc>
                <a:spcPct val="150000"/>
              </a:lnSpc>
            </a:pPr>
            <a:r>
              <a:rPr lang="en-US" sz="2800" i="1">
                <a:effectLst/>
                <a:latin typeface="Times New Roman" panose="02020603050405020304" pitchFamily="18" charset="0"/>
                <a:ea typeface="SimSun" panose="02010600030101010101" pitchFamily="2" charset="-122"/>
              </a:rPr>
              <a:t>+ Tên truyện hoặc tên sách mà bạn thích.</a:t>
            </a:r>
          </a:p>
          <a:p>
            <a:pPr>
              <a:lnSpc>
                <a:spcPct val="150000"/>
              </a:lnSpc>
            </a:pPr>
            <a:r>
              <a:rPr lang="en-US" sz="2800" i="1">
                <a:effectLst/>
                <a:latin typeface="Times New Roman" panose="02020603050405020304" pitchFamily="18" charset="0"/>
                <a:ea typeface="SimSun" panose="02010600030101010101" pitchFamily="2" charset="-122"/>
              </a:rPr>
              <a:t>+ Sở thích của bạn.</a:t>
            </a:r>
          </a:p>
          <a:p>
            <a:pPr>
              <a:lnSpc>
                <a:spcPct val="150000"/>
              </a:lnSpc>
            </a:pPr>
            <a:r>
              <a:rPr lang="en-US" sz="2800" i="1">
                <a:effectLst/>
                <a:latin typeface="Times New Roman" panose="02020603050405020304" pitchFamily="18" charset="0"/>
                <a:ea typeface="SimSun" panose="02010600030101010101" pitchFamily="2" charset="-122"/>
              </a:rPr>
              <a:t>+ Điều mà bạn quan tâm nhất hiện nay.</a:t>
            </a:r>
          </a:p>
          <a:p>
            <a:pPr>
              <a:lnSpc>
                <a:spcPct val="150000"/>
              </a:lnSpc>
            </a:pPr>
            <a:r>
              <a:rPr lang="en-US" sz="2800" i="1">
                <a:latin typeface="Times New Roman" panose="02020603050405020304" pitchFamily="18" charset="0"/>
                <a:ea typeface="SimSun" panose="02010600030101010101" pitchFamily="2" charset="-122"/>
              </a:rPr>
              <a:t>+ Những công việc mà bạn muốn nhận làm.</a:t>
            </a:r>
          </a:p>
          <a:p>
            <a:pPr>
              <a:lnSpc>
                <a:spcPct val="150000"/>
              </a:lnSpc>
            </a:pPr>
            <a:r>
              <a:rPr lang="en-US" sz="2800" i="1">
                <a:effectLst/>
                <a:latin typeface="Times New Roman" panose="02020603050405020304" pitchFamily="18" charset="0"/>
                <a:ea typeface="SimSun" panose="02010600030101010101" pitchFamily="2" charset="-122"/>
              </a:rPr>
              <a:t>+ Những hoạt động mà bạn muốn tham gia.</a:t>
            </a:r>
          </a:p>
        </p:txBody>
      </p:sp>
      <p:sp>
        <p:nvSpPr>
          <p:cNvPr id="4" name="TextBox 3">
            <a:extLst>
              <a:ext uri="{FF2B5EF4-FFF2-40B4-BE49-F238E27FC236}">
                <a16:creationId xmlns:a16="http://schemas.microsoft.com/office/drawing/2014/main" id="{317887AC-09EA-47AB-952A-57B669D0D115}"/>
              </a:ext>
            </a:extLst>
          </p:cNvPr>
          <p:cNvSpPr txBox="1"/>
          <p:nvPr/>
        </p:nvSpPr>
        <p:spPr>
          <a:xfrm>
            <a:off x="2743200" y="335340"/>
            <a:ext cx="5638800" cy="1569660"/>
          </a:xfrm>
          <a:prstGeom prst="rect">
            <a:avLst/>
          </a:prstGeom>
          <a:noFill/>
        </p:spPr>
        <p:txBody>
          <a:bodyPr wrap="square" rtlCol="0">
            <a:spAutoFit/>
          </a:bodyPr>
          <a:lstStyle/>
          <a:p>
            <a:r>
              <a:rPr lang="en-US" sz="3200" b="1" u="sng">
                <a:solidFill>
                  <a:srgbClr val="9900CC"/>
                </a:solidFill>
                <a:latin typeface="Times New Roman" panose="02020603050405020304" pitchFamily="18" charset="0"/>
                <a:cs typeface="Times New Roman" panose="02020603050405020304" pitchFamily="18" charset="0"/>
              </a:rPr>
              <a:t>Bài tập 3</a:t>
            </a:r>
            <a:r>
              <a:rPr lang="en-US" sz="3200">
                <a:solidFill>
                  <a:srgbClr val="9900CC"/>
                </a:solidFill>
                <a:latin typeface="Times New Roman" panose="02020603050405020304" pitchFamily="18" charset="0"/>
                <a:cs typeface="Times New Roman" panose="02020603050405020304" pitchFamily="18" charset="0"/>
              </a:rPr>
              <a:t>: Em hãy đóng vai phóng viên và phỏng vấn các bạn theo những nội dung sau:</a:t>
            </a:r>
          </a:p>
        </p:txBody>
      </p:sp>
      <p:pic>
        <p:nvPicPr>
          <p:cNvPr id="5" name="Picture 2" descr="C:\Users\Admin\Downloads\logo tran binh ttrong.png">
            <a:extLst>
              <a:ext uri="{FF2B5EF4-FFF2-40B4-BE49-F238E27FC236}">
                <a16:creationId xmlns:a16="http://schemas.microsoft.com/office/drawing/2014/main" id="{EA12E4B2-403D-4CD0-86B3-669CF568BD2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5638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Tải +999 Hình Nền Slide Powerpoint Đẹp Nhất Năm 2018">
            <a:extLst>
              <a:ext uri="{FF2B5EF4-FFF2-40B4-BE49-F238E27FC236}">
                <a16:creationId xmlns:a16="http://schemas.microsoft.com/office/drawing/2014/main" id="{9FE009E2-3C04-4C5B-AE5F-D6CD7AA492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1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AF91C42-1436-4672-A952-412CCB57101B}"/>
              </a:ext>
            </a:extLst>
          </p:cNvPr>
          <p:cNvSpPr txBox="1"/>
          <p:nvPr/>
        </p:nvSpPr>
        <p:spPr>
          <a:xfrm>
            <a:off x="1752600" y="457200"/>
            <a:ext cx="7220378" cy="1077218"/>
          </a:xfrm>
          <a:prstGeom prst="rect">
            <a:avLst/>
          </a:prstGeom>
          <a:noFill/>
        </p:spPr>
        <p:txBody>
          <a:bodyPr wrap="square" rtlCol="0">
            <a:spAutoFit/>
          </a:bodyPr>
          <a:lstStyle/>
          <a:p>
            <a:r>
              <a:rPr lang="en-US" sz="3200" b="1" u="sng">
                <a:solidFill>
                  <a:srgbClr val="9900CC"/>
                </a:solidFill>
                <a:latin typeface="Times New Roman" panose="02020603050405020304" pitchFamily="18" charset="0"/>
                <a:cs typeface="Times New Roman" panose="02020603050405020304" pitchFamily="18" charset="0"/>
              </a:rPr>
              <a:t>Bài tập 3</a:t>
            </a:r>
            <a:r>
              <a:rPr lang="en-US" sz="3200">
                <a:solidFill>
                  <a:srgbClr val="9900CC"/>
                </a:solidFill>
                <a:latin typeface="Times New Roman" panose="02020603050405020304" pitchFamily="18" charset="0"/>
                <a:cs typeface="Times New Roman" panose="02020603050405020304" pitchFamily="18" charset="0"/>
              </a:rPr>
              <a:t>: Em hãy đóng vai phóng viên và phỏng vấn các bạn.</a:t>
            </a:r>
            <a:endParaRPr lang="en-US" sz="3200" b="1">
              <a:solidFill>
                <a:srgbClr val="00B05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D6625B2-9637-4690-B9D7-435DF1D73BB0}"/>
              </a:ext>
            </a:extLst>
          </p:cNvPr>
          <p:cNvSpPr txBox="1"/>
          <p:nvPr/>
        </p:nvSpPr>
        <p:spPr>
          <a:xfrm>
            <a:off x="2133600" y="2362200"/>
            <a:ext cx="6616985" cy="2331184"/>
          </a:xfrm>
          <a:prstGeom prst="horizontalScroll">
            <a:avLst/>
          </a:prstGeom>
          <a:ln w="28575"/>
          <a:effectLst>
            <a:outerShdw blurRad="50800" dist="38100" dir="13500000" algn="b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a:spAutoFit/>
          </a:bodyPr>
          <a:lstStyle/>
          <a:p>
            <a:r>
              <a:rPr lang="fr-LU" altLang="en-US" sz="3600" b="1" i="1">
                <a:latin typeface="Times New Roman" panose="02020603050405020304" pitchFamily="18" charset="0"/>
                <a:cs typeface="Times New Roman" panose="02020603050405020304" pitchFamily="18" charset="0"/>
              </a:rPr>
              <a:t>	</a:t>
            </a:r>
            <a:r>
              <a:rPr lang="vi-VN" sz="3600" b="1" i="1">
                <a:latin typeface="Times New Roman" panose="02020603050405020304" pitchFamily="18" charset="0"/>
                <a:cs typeface="Times New Roman" panose="02020603050405020304" pitchFamily="18" charset="0"/>
              </a:rPr>
              <a:t> Mỗi người đều có quyền có những suy nghĩ riêng và có quyền bày tỏ ý kiến của mình.</a:t>
            </a:r>
            <a:endParaRPr lang="en-US" sz="3600" b="1" i="1">
              <a:latin typeface="Times New Roman" panose="02020603050405020304" pitchFamily="18" charset="0"/>
              <a:cs typeface="Times New Roman" panose="02020603050405020304" pitchFamily="18" charset="0"/>
            </a:endParaRPr>
          </a:p>
        </p:txBody>
      </p:sp>
      <p:pic>
        <p:nvPicPr>
          <p:cNvPr id="7" name="Picture 2" descr="C:\Users\Admin\Downloads\logo tran binh ttrong.png">
            <a:extLst>
              <a:ext uri="{FF2B5EF4-FFF2-40B4-BE49-F238E27FC236}">
                <a16:creationId xmlns:a16="http://schemas.microsoft.com/office/drawing/2014/main" id="{E79D8745-029E-421B-8AB7-A4FF43E9D87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0255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school border frames free printable frame school forms kids ⋆ بالعربي نتعلم  | School border, School forms, School wall art">
            <a:extLst>
              <a:ext uri="{FF2B5EF4-FFF2-40B4-BE49-F238E27FC236}">
                <a16:creationId xmlns:a16="http://schemas.microsoft.com/office/drawing/2014/main" id="{6D6B6617-B17C-41BC-8C1B-5DE41426E5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67" y="28254"/>
            <a:ext cx="9144000" cy="688368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8F1D120-EC0D-437C-9874-97F6F0FC596E}"/>
              </a:ext>
            </a:extLst>
          </p:cNvPr>
          <p:cNvSpPr txBox="1"/>
          <p:nvPr/>
        </p:nvSpPr>
        <p:spPr>
          <a:xfrm>
            <a:off x="1752600" y="2362200"/>
            <a:ext cx="5867400" cy="1754326"/>
          </a:xfrm>
          <a:prstGeom prst="rect">
            <a:avLst/>
          </a:prstGeom>
          <a:noFill/>
        </p:spPr>
        <p:txBody>
          <a:bodyPr wrap="square" rtlCol="0">
            <a:spAutoFit/>
          </a:bodyPr>
          <a:lstStyle/>
          <a:p>
            <a:r>
              <a:rPr lang="en-US" sz="3600" b="1" u="sng">
                <a:solidFill>
                  <a:schemeClr val="accent1">
                    <a:lumMod val="75000"/>
                  </a:schemeClr>
                </a:solidFill>
                <a:latin typeface="Times New Roman" panose="02020603050405020304" pitchFamily="18" charset="0"/>
                <a:cs typeface="Times New Roman" panose="02020603050405020304" pitchFamily="18" charset="0"/>
              </a:rPr>
              <a:t>Bài tập 4</a:t>
            </a:r>
            <a:r>
              <a:rPr lang="en-US" sz="3600">
                <a:solidFill>
                  <a:schemeClr val="accent1">
                    <a:lumMod val="75000"/>
                  </a:schemeClr>
                </a:solidFill>
                <a:latin typeface="Times New Roman" panose="02020603050405020304" pitchFamily="18" charset="0"/>
                <a:cs typeface="Times New Roman" panose="02020603050405020304" pitchFamily="18" charset="0"/>
              </a:rPr>
              <a:t>: Em hãy kể chuyện hoặc đóng tiểu phẩm về quyền bày tỏ ý kiến của trẻ em nhé.</a:t>
            </a:r>
            <a:endParaRPr lang="en-US" sz="3600" b="1">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4" name="Picture 2" descr="C:\Users\Admin\Downloads\logo tran binh ttrong.png">
            <a:extLst>
              <a:ext uri="{FF2B5EF4-FFF2-40B4-BE49-F238E27FC236}">
                <a16:creationId xmlns:a16="http://schemas.microsoft.com/office/drawing/2014/main" id="{361AD896-8EA6-4CAA-8C32-F838155B7F9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4127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100+ hình nền powerpoint đẹp 2016 - hinhanhsieudep.net">
            <a:extLst>
              <a:ext uri="{FF2B5EF4-FFF2-40B4-BE49-F238E27FC236}">
                <a16:creationId xmlns:a16="http://schemas.microsoft.com/office/drawing/2014/main" id="{2224F159-6856-4896-9829-021CFD7638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7171" name="Text Box 5">
            <a:extLst>
              <a:ext uri="{FF2B5EF4-FFF2-40B4-BE49-F238E27FC236}">
                <a16:creationId xmlns:a16="http://schemas.microsoft.com/office/drawing/2014/main" id="{E8F91D1B-5086-476B-88E3-C38E95A7469B}"/>
              </a:ext>
            </a:extLst>
          </p:cNvPr>
          <p:cNvSpPr txBox="1">
            <a:spLocks noChangeArrowheads="1"/>
          </p:cNvSpPr>
          <p:nvPr/>
        </p:nvSpPr>
        <p:spPr bwMode="auto">
          <a:xfrm>
            <a:off x="457200" y="1676400"/>
            <a:ext cx="8382000" cy="4968657"/>
          </a:xfrm>
          <a:prstGeom prst="foldedCorner">
            <a:avLst>
              <a:gd name="adj" fmla="val 20579"/>
            </a:avLst>
          </a:prstGeom>
          <a:ln w="38100"/>
          <a:effectLst>
            <a:outerShdw blurRad="50800" dist="38100" algn="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1" algn="just" eaLnBrk="1" hangingPunct="1">
              <a:spcBef>
                <a:spcPct val="0"/>
              </a:spcBef>
              <a:buFontTx/>
              <a:buNone/>
            </a:pPr>
            <a:r>
              <a:rPr lang="fr-LU" altLang="en-US">
                <a:latin typeface="Times New Roman" panose="02020603050405020304" pitchFamily="18" charset="0"/>
                <a:cs typeface="Times New Roman" panose="02020603050405020304" pitchFamily="18" charset="0"/>
              </a:rPr>
              <a:t>- Trẻ em có quyền có ý kiến và trình bày ý kiến về những vấn đề có liên quan đến trẻ  em.</a:t>
            </a:r>
          </a:p>
          <a:p>
            <a:pPr lvl="1" algn="just" eaLnBrk="1" hangingPunct="1">
              <a:spcBef>
                <a:spcPct val="0"/>
              </a:spcBef>
              <a:buFontTx/>
              <a:buNone/>
            </a:pPr>
            <a:r>
              <a:rPr lang="fr-LU" altLang="en-US">
                <a:latin typeface="Times New Roman" panose="02020603050405020304" pitchFamily="18" charset="0"/>
                <a:cs typeface="Times New Roman" panose="02020603050405020304" pitchFamily="18" charset="0"/>
              </a:rPr>
              <a:t>- Ý kiến của trẻ em cần được tôn trọng. Tuy nhiên không phải ý kiến nào của trẻ em cũng phải được thực hiện mà chỉ có những ý kiến phù hợp với điều kiện hoàn cảnh của gia đình, của đất nước và có lợi cho sự phát triển của trẻ em. </a:t>
            </a:r>
          </a:p>
          <a:p>
            <a:pPr lvl="1" algn="just" eaLnBrk="1" hangingPunct="1">
              <a:spcBef>
                <a:spcPct val="0"/>
              </a:spcBef>
              <a:buFontTx/>
              <a:buNone/>
            </a:pPr>
            <a:r>
              <a:rPr lang="fr-LU" altLang="en-US">
                <a:latin typeface="Times New Roman" panose="02020603050405020304" pitchFamily="18" charset="0"/>
                <a:cs typeface="Times New Roman" panose="02020603050405020304" pitchFamily="18" charset="0"/>
              </a:rPr>
              <a:t>- Trẻ em cũng cần biết lắng nghe và tôn trọng ý kiến của người khác.</a:t>
            </a:r>
            <a:endParaRPr lang="en-US" altLang="en-US">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299D623-E46D-4441-BD3B-2B317BBC3370}"/>
              </a:ext>
            </a:extLst>
          </p:cNvPr>
          <p:cNvSpPr txBox="1"/>
          <p:nvPr/>
        </p:nvSpPr>
        <p:spPr>
          <a:xfrm>
            <a:off x="1447800" y="219792"/>
            <a:ext cx="3505200" cy="1107996"/>
          </a:xfrm>
          <a:prstGeom prst="rect">
            <a:avLst/>
          </a:prstGeom>
          <a:noFill/>
        </p:spPr>
        <p:txBody>
          <a:bodyPr wrap="square">
            <a:spAutoFit/>
          </a:bodyPr>
          <a:lstStyle/>
          <a:p>
            <a:r>
              <a:rPr lang="en-US" sz="6600" b="1" i="0" u="sng">
                <a:solidFill>
                  <a:srgbClr val="FF0066"/>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Kết luận</a:t>
            </a:r>
            <a:endParaRPr lang="en-US" sz="6600" u="sng">
              <a:solidFill>
                <a:srgbClr val="FF0066"/>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endParaRPr>
          </a:p>
        </p:txBody>
      </p:sp>
      <p:pic>
        <p:nvPicPr>
          <p:cNvPr id="6" name="Picture 2" descr="C:\Users\Admin\Downloads\logo tran binh ttrong.png">
            <a:extLst>
              <a:ext uri="{FF2B5EF4-FFF2-40B4-BE49-F238E27FC236}">
                <a16:creationId xmlns:a16="http://schemas.microsoft.com/office/drawing/2014/main" id="{64147177-4F70-4151-B332-AB4A5880EED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1260" y="386903"/>
            <a:ext cx="905280" cy="90259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2338" name="Picture 2" descr="Mùa Tốt Nghiệp Lễ Tốt Nghiệp Tốt Nghiệp Tiểu Học Nền Lễ Tốt Nghiệp, Lễ,  Tiệc Tốt Nghiệp, Poster Hình nền Vector để tải xuống miễn phí"/>
          <p:cNvPicPr>
            <a:picLocks noChangeAspect="1" noChangeArrowheads="1"/>
          </p:cNvPicPr>
          <p:nvPr/>
        </p:nvPicPr>
        <p:blipFill rotWithShape="1">
          <a:blip r:embed="rId2">
            <a:extLst>
              <a:ext uri="{28A0092B-C50C-407E-A947-70E740481C1C}">
                <a14:useLocalDpi xmlns:a14="http://schemas.microsoft.com/office/drawing/2010/main" val="0"/>
              </a:ext>
            </a:extLst>
          </a:blip>
          <a:srcRect l="4956" r="39367"/>
          <a:stretch>
            <a:fillRect/>
          </a:stretch>
        </p:blipFill>
        <p:spPr bwMode="auto">
          <a:xfrm>
            <a:off x="20" y="1282"/>
            <a:ext cx="9143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360967" y="999460"/>
            <a:ext cx="6422065" cy="2123658"/>
          </a:xfrm>
          <a:prstGeom prst="rect">
            <a:avLst/>
          </a:prstGeom>
          <a:noFill/>
        </p:spPr>
        <p:txBody>
          <a:bodyPr wrap="square" rtlCol="0">
            <a:spAutoFit/>
          </a:bodyPr>
          <a:lstStyle/>
          <a:p>
            <a:pPr algn="ctr"/>
            <a:r>
              <a:rPr lang="en-US" sz="6600" b="1" i="1">
                <a:ln w="9525">
                  <a:solidFill>
                    <a:schemeClr val="bg1"/>
                  </a:solidFill>
                  <a:prstDash val="solid"/>
                </a:ln>
                <a:solidFill>
                  <a:srgbClr val="008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CHÚC CÁC EM HỌC TỐT!</a:t>
            </a:r>
          </a:p>
        </p:txBody>
      </p:sp>
      <p:pic>
        <p:nvPicPr>
          <p:cNvPr id="4" name="Picture 2" descr="C:\Users\Admin\Downloads\logo tran binh ttro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te powerpoint wallpaper | Hình nền, Hình ảnh, Khung ảnh">
            <a:extLst>
              <a:ext uri="{FF2B5EF4-FFF2-40B4-BE49-F238E27FC236}">
                <a16:creationId xmlns:a16="http://schemas.microsoft.com/office/drawing/2014/main" id="{CE4B4F13-B46B-4DDF-B4A7-43D926CC23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C95949F-7394-4DD8-9B2E-6B97D2B42781}"/>
              </a:ext>
            </a:extLst>
          </p:cNvPr>
          <p:cNvSpPr txBox="1"/>
          <p:nvPr/>
        </p:nvSpPr>
        <p:spPr>
          <a:xfrm>
            <a:off x="609600" y="2222480"/>
            <a:ext cx="7924800" cy="3416320"/>
          </a:xfrm>
          <a:prstGeom prst="rect">
            <a:avLst/>
          </a:prstGeom>
          <a:noFill/>
        </p:spPr>
        <p:txBody>
          <a:bodyPr wrap="square">
            <a:spAutoFit/>
          </a:bodyPr>
          <a:lstStyle/>
          <a:p>
            <a:r>
              <a:rPr lang="en-US" sz="3600" b="0" i="0">
                <a:effectLst/>
                <a:latin typeface="Times New Roman" panose="02020603050405020304" pitchFamily="18" charset="0"/>
                <a:cs typeface="Times New Roman" panose="02020603050405020304" pitchFamily="18" charset="0"/>
              </a:rPr>
              <a:t>	</a:t>
            </a:r>
            <a:r>
              <a:rPr lang="vi-VN" sz="3600" b="0" i="0">
                <a:effectLst/>
                <a:latin typeface="Times New Roman" panose="02020603050405020304" pitchFamily="18" charset="0"/>
                <a:cs typeface="Times New Roman" panose="02020603050405020304" pitchFamily="18" charset="0"/>
              </a:rPr>
              <a:t>Mỗi trẻ em đều có quyền mong muốn, có ý kiến riêng về những việc liên quan đến trẻ em. Em cần mạnh dạn chia sẻ, bày tỏ những ý kiến, mong muốn của mình với những người xung quanh một cách rõ ràng, lễ độ.</a:t>
            </a:r>
            <a:endParaRPr lang="en-US" sz="36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E5CAA-87DB-474A-8D84-88C7F1C369C9}"/>
              </a:ext>
            </a:extLst>
          </p:cNvPr>
          <p:cNvSpPr txBox="1"/>
          <p:nvPr/>
        </p:nvSpPr>
        <p:spPr>
          <a:xfrm>
            <a:off x="2971800" y="263604"/>
            <a:ext cx="3200400" cy="1107996"/>
          </a:xfrm>
          <a:prstGeom prst="rect">
            <a:avLst/>
          </a:prstGeom>
          <a:noFill/>
        </p:spPr>
        <p:txBody>
          <a:bodyPr wrap="square">
            <a:spAutoFit/>
          </a:bodyPr>
          <a:lstStyle/>
          <a:p>
            <a:r>
              <a:rPr lang="en-US" sz="6600" b="1" i="0" u="sng">
                <a:solidFill>
                  <a:srgbClr val="FF0066"/>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Ghi nhớ</a:t>
            </a:r>
            <a:endParaRPr lang="en-US" sz="6600" u="sng">
              <a:solidFill>
                <a:srgbClr val="FF0066"/>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endParaRPr>
          </a:p>
        </p:txBody>
      </p:sp>
      <p:pic>
        <p:nvPicPr>
          <p:cNvPr id="6" name="Picture 2" descr="C:\Users\Admin\Downloads\logo tran binh ttrong.png">
            <a:extLst>
              <a:ext uri="{FF2B5EF4-FFF2-40B4-BE49-F238E27FC236}">
                <a16:creationId xmlns:a16="http://schemas.microsoft.com/office/drawing/2014/main" id="{53A1B247-97F6-4B8C-AF8C-A30FDF6329C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75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Background Powerpoint Đẹp cho bài thuyết trình chuyên nghiệp mới nhất">
            <a:extLst>
              <a:ext uri="{FF2B5EF4-FFF2-40B4-BE49-F238E27FC236}">
                <a16:creationId xmlns:a16="http://schemas.microsoft.com/office/drawing/2014/main" id="{9219D361-93CE-4E0B-96C0-C91CABDB2F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0537440-D166-462D-9B79-CB0F5DE74900}"/>
              </a:ext>
            </a:extLst>
          </p:cNvPr>
          <p:cNvSpPr txBox="1"/>
          <p:nvPr/>
        </p:nvSpPr>
        <p:spPr>
          <a:xfrm>
            <a:off x="609600" y="1828800"/>
            <a:ext cx="8072402" cy="3682483"/>
          </a:xfrm>
          <a:prstGeom prst="rect">
            <a:avLst/>
          </a:prstGeom>
          <a:noFill/>
        </p:spPr>
        <p:txBody>
          <a:bodyPr wrap="none" rtlCol="0">
            <a:spAutoFit/>
          </a:bodyPr>
          <a:lstStyle/>
          <a:p>
            <a:pPr algn="ctr">
              <a:lnSpc>
                <a:spcPct val="150000"/>
              </a:lnSpc>
            </a:pPr>
            <a:r>
              <a:rPr lang="en-US" sz="5400" b="1" u="sng">
                <a:solidFill>
                  <a:srgbClr val="00B0F0"/>
                </a:solidFill>
                <a:latin typeface="Times New Roman" panose="02020603050405020304" pitchFamily="18" charset="0"/>
                <a:cs typeface="Times New Roman" panose="02020603050405020304" pitchFamily="18" charset="0"/>
              </a:rPr>
              <a:t>TIỂU PHẨM</a:t>
            </a:r>
            <a:r>
              <a:rPr lang="en-US" sz="5400" b="1">
                <a:solidFill>
                  <a:srgbClr val="00B0F0"/>
                </a:solidFill>
                <a:latin typeface="Times New Roman" panose="02020603050405020304" pitchFamily="18" charset="0"/>
                <a:cs typeface="Times New Roman" panose="02020603050405020304" pitchFamily="18" charset="0"/>
              </a:rPr>
              <a:t>: </a:t>
            </a:r>
          </a:p>
          <a:p>
            <a:pPr algn="ctr">
              <a:lnSpc>
                <a:spcPct val="150000"/>
              </a:lnSpc>
            </a:pPr>
            <a:r>
              <a:rPr lang="en-US" sz="5400" b="1">
                <a:solidFill>
                  <a:srgbClr val="00B050"/>
                </a:solidFill>
                <a:latin typeface="Times New Roman" panose="02020603050405020304" pitchFamily="18" charset="0"/>
                <a:cs typeface="Times New Roman" panose="02020603050405020304" pitchFamily="18" charset="0"/>
              </a:rPr>
              <a:t>MỘT BUỔI TỐI TRONG </a:t>
            </a:r>
          </a:p>
          <a:p>
            <a:pPr algn="ctr">
              <a:lnSpc>
                <a:spcPct val="150000"/>
              </a:lnSpc>
            </a:pPr>
            <a:r>
              <a:rPr lang="en-US" sz="5400" b="1">
                <a:solidFill>
                  <a:srgbClr val="00B050"/>
                </a:solidFill>
                <a:latin typeface="Times New Roman" panose="02020603050405020304" pitchFamily="18" charset="0"/>
                <a:cs typeface="Times New Roman" panose="02020603050405020304" pitchFamily="18" charset="0"/>
              </a:rPr>
              <a:t>GIA ĐÌNH BẠN HOA</a:t>
            </a:r>
          </a:p>
        </p:txBody>
      </p:sp>
      <p:pic>
        <p:nvPicPr>
          <p:cNvPr id="4" name="Picture 2" descr="C:\Users\Admin\Downloads\logo tran binh ttrong.png">
            <a:extLst>
              <a:ext uri="{FF2B5EF4-FFF2-40B4-BE49-F238E27FC236}">
                <a16:creationId xmlns:a16="http://schemas.microsoft.com/office/drawing/2014/main" id="{A8588B8A-7AAD-4DB5-B16B-189A4D1565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014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2" name="Picture 4" descr="Top những Background Powerpoint đẹp cho bày thuyết trình ấn tượng - Hình  Ảnh Đẹp HD | Hình ảnh, Hình nền, Power points">
            <a:extLst>
              <a:ext uri="{FF2B5EF4-FFF2-40B4-BE49-F238E27FC236}">
                <a16:creationId xmlns:a16="http://schemas.microsoft.com/office/drawing/2014/main" id="{90DDDF76-34E9-4BB7-A808-760A972255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260"/>
            <a:ext cx="9144000" cy="68357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3272E4A-3FCE-44A1-9203-1BE4F77BC4DF}"/>
              </a:ext>
            </a:extLst>
          </p:cNvPr>
          <p:cNvSpPr txBox="1"/>
          <p:nvPr/>
        </p:nvSpPr>
        <p:spPr>
          <a:xfrm>
            <a:off x="262847" y="629552"/>
            <a:ext cx="7543800" cy="4401205"/>
          </a:xfrm>
          <a:prstGeom prst="rect">
            <a:avLst/>
          </a:prstGeom>
          <a:noFill/>
        </p:spPr>
        <p:txBody>
          <a:bodyPr wrap="square">
            <a:spAutoFit/>
          </a:bodyPr>
          <a:lstStyle/>
          <a:p>
            <a:r>
              <a:rPr lang="en-US" sz="2800" b="1" i="1">
                <a:effectLst/>
                <a:latin typeface="Times New Roman" panose="02020603050405020304" pitchFamily="18" charset="0"/>
                <a:cs typeface="Times New Roman" panose="02020603050405020304" pitchFamily="18" charset="0"/>
              </a:rPr>
              <a:t>			</a:t>
            </a:r>
            <a:r>
              <a:rPr lang="vi-VN" sz="2800" b="1" i="1">
                <a:effectLst/>
                <a:latin typeface="Times New Roman" panose="02020603050405020304" pitchFamily="18" charset="0"/>
                <a:cs typeface="Times New Roman" panose="02020603050405020304" pitchFamily="18" charset="0"/>
              </a:rPr>
              <a:t>Các nhân vật: mẹ Hoa, bố Hoa và Hoa</a:t>
            </a:r>
            <a:br>
              <a:rPr lang="vi-VN" sz="2800" b="1">
                <a:latin typeface="Times New Roman" panose="02020603050405020304" pitchFamily="18" charset="0"/>
                <a:cs typeface="Times New Roman" panose="02020603050405020304" pitchFamily="18" charset="0"/>
              </a:rPr>
            </a:br>
            <a:br>
              <a:rPr lang="vi-VN" sz="2800">
                <a:latin typeface="Times New Roman" panose="02020603050405020304" pitchFamily="18" charset="0"/>
                <a:cs typeface="Times New Roman" panose="02020603050405020304" pitchFamily="18" charset="0"/>
              </a:rPr>
            </a:br>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(vẻ mệt mỏi nói với bố Hoa):  Bố nó này, tôi thấy hoàn cảnh nhà mình ngày càng khó khăn. Ông với tôi đều đã già yếu, thằng Tuấn lại thi đậu đại học, tôi thấy lo lắm. Hay là cho con Hoa nghỉ học ở nhà giúp tôi làm bánh rán ?</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chemeClr val="accent5">
                    <a:lumMod val="75000"/>
                  </a:schemeClr>
                </a:solidFill>
                <a:effectLst/>
                <a:latin typeface="Times New Roman" panose="02020603050405020304" pitchFamily="18" charset="0"/>
                <a:cs typeface="Times New Roman" panose="02020603050405020304" pitchFamily="18" charset="0"/>
              </a:rPr>
              <a:t>Bố Hoa</a:t>
            </a:r>
            <a:r>
              <a:rPr lang="vi-VN" sz="2800" b="0" i="0">
                <a:solidFill>
                  <a:schemeClr val="accent5">
                    <a:lumMod val="75000"/>
                  </a:schemeClr>
                </a:solidFill>
                <a:effectLst/>
                <a:latin typeface="Times New Roman" panose="02020603050405020304" pitchFamily="18" charset="0"/>
                <a:cs typeface="Times New Roman" panose="02020603050405020304" pitchFamily="18" charset="0"/>
              </a:rPr>
              <a:t> (xua tay):  Không được đâu, chuyện học của chúng nó là quan trọng. Dù khó khăn đến đâu cũng phải cố gắng cho các con đi học, bà ạ !</a:t>
            </a:r>
            <a:endParaRPr lang="en-US" sz="2800">
              <a:solidFill>
                <a:schemeClr val="accent5">
                  <a:lumMod val="75000"/>
                </a:schemeClr>
              </a:solidFill>
              <a:latin typeface="Times New Roman" panose="02020603050405020304" pitchFamily="18" charset="0"/>
              <a:cs typeface="Times New Roman" panose="02020603050405020304" pitchFamily="18" charset="0"/>
            </a:endParaRPr>
          </a:p>
        </p:txBody>
      </p:sp>
      <p:pic>
        <p:nvPicPr>
          <p:cNvPr id="4" name="Picture 2" descr="C:\Users\Admin\Downloads\logo tran binh ttrong.png">
            <a:extLst>
              <a:ext uri="{FF2B5EF4-FFF2-40B4-BE49-F238E27FC236}">
                <a16:creationId xmlns:a16="http://schemas.microsoft.com/office/drawing/2014/main" id="{0721A29B-B788-4496-B528-99C1ED5DBC5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639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op những Background Powerpoint đẹp cho bày thuyết trình ấn tượng - Hình  Ảnh Đẹp HD | Hình ảnh, Hình nền, Power points">
            <a:extLst>
              <a:ext uri="{FF2B5EF4-FFF2-40B4-BE49-F238E27FC236}">
                <a16:creationId xmlns:a16="http://schemas.microsoft.com/office/drawing/2014/main" id="{A92D8DF3-220F-4E44-BD14-4E71DBD016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260"/>
            <a:ext cx="9144000" cy="68357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DFBC741-CCDA-45F6-84AC-6AAA234CBB61}"/>
              </a:ext>
            </a:extLst>
          </p:cNvPr>
          <p:cNvSpPr txBox="1"/>
          <p:nvPr/>
        </p:nvSpPr>
        <p:spPr>
          <a:xfrm>
            <a:off x="838200" y="457200"/>
            <a:ext cx="6553200" cy="5262979"/>
          </a:xfrm>
          <a:prstGeom prst="rect">
            <a:avLst/>
          </a:prstGeom>
          <a:noFill/>
        </p:spPr>
        <p:txBody>
          <a:bodyPr wrap="square">
            <a:spAutoFit/>
          </a:bodyPr>
          <a:lstStyle/>
          <a:p>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Nhưng cứ thế này thì làm sao đủ tiền chi tiêu hàng tháng. Lương hưu của ông liệu có đủ cho cả nhà ăn không ?</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chemeClr val="accent5">
                    <a:lumMod val="75000"/>
                  </a:schemeClr>
                </a:solidFill>
                <a:effectLst/>
                <a:latin typeface="Times New Roman" panose="02020603050405020304" pitchFamily="18" charset="0"/>
                <a:cs typeface="Times New Roman" panose="02020603050405020304" pitchFamily="18" charset="0"/>
              </a:rPr>
              <a:t>Bố Hoa:</a:t>
            </a:r>
            <a:r>
              <a:rPr lang="vi-VN" sz="2800" b="0" i="0">
                <a:solidFill>
                  <a:schemeClr val="accent5">
                    <a:lumMod val="75000"/>
                  </a:schemeClr>
                </a:solidFill>
                <a:effectLst/>
                <a:latin typeface="Times New Roman" panose="02020603050405020304" pitchFamily="18" charset="0"/>
                <a:cs typeface="Times New Roman" panose="02020603050405020304" pitchFamily="18" charset="0"/>
              </a:rPr>
              <a:t>  Đấy là ý của tôi, còn bà muốn cho nó nghỉ học ở nhà thì bà cũng phải hỏi xem ý nó thế nào chứ !</a:t>
            </a:r>
            <a:br>
              <a:rPr lang="vi-VN" sz="2800">
                <a:solidFill>
                  <a:schemeClr val="accent5">
                    <a:lumMod val="75000"/>
                  </a:schemeClr>
                </a:solidFill>
                <a:latin typeface="Times New Roman" panose="02020603050405020304" pitchFamily="18" charset="0"/>
                <a:cs typeface="Times New Roman" panose="02020603050405020304" pitchFamily="18" charset="0"/>
              </a:rPr>
            </a:br>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(gắt):  Việc gì phải hỏi. Mình là bố mẹ nó, mình có quyền quyết định, nó phải nghe theo chứ !</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chemeClr val="accent5">
                    <a:lumMod val="75000"/>
                  </a:schemeClr>
                </a:solidFill>
                <a:effectLst/>
                <a:latin typeface="Times New Roman" panose="02020603050405020304" pitchFamily="18" charset="0"/>
                <a:cs typeface="Times New Roman" panose="02020603050405020304" pitchFamily="18" charset="0"/>
              </a:rPr>
              <a:t>Bố Hoa</a:t>
            </a:r>
            <a:r>
              <a:rPr lang="vi-VN" sz="2800" b="0" i="0">
                <a:solidFill>
                  <a:schemeClr val="accent5">
                    <a:lumMod val="75000"/>
                  </a:schemeClr>
                </a:solidFill>
                <a:effectLst/>
                <a:latin typeface="Times New Roman" panose="02020603050405020304" pitchFamily="18" charset="0"/>
                <a:cs typeface="Times New Roman" panose="02020603050405020304" pitchFamily="18" charset="0"/>
              </a:rPr>
              <a:t> (lắc đầu):  Không được đâu, bố mẹ cũng phải lắng nghe, tôn trọng ý kiến của con chứ.</a:t>
            </a:r>
            <a:endParaRPr lang="en-US" sz="2800">
              <a:solidFill>
                <a:schemeClr val="accent5">
                  <a:lumMod val="75000"/>
                </a:schemeClr>
              </a:solidFill>
              <a:latin typeface="Times New Roman" panose="02020603050405020304" pitchFamily="18" charset="0"/>
              <a:cs typeface="Times New Roman" panose="02020603050405020304" pitchFamily="18" charset="0"/>
            </a:endParaRPr>
          </a:p>
        </p:txBody>
      </p:sp>
      <p:pic>
        <p:nvPicPr>
          <p:cNvPr id="5" name="Picture 2" descr="C:\Users\Admin\Downloads\logo tran binh ttrong.png">
            <a:extLst>
              <a:ext uri="{FF2B5EF4-FFF2-40B4-BE49-F238E27FC236}">
                <a16:creationId xmlns:a16="http://schemas.microsoft.com/office/drawing/2014/main" id="{17C4035E-0A20-4312-81E6-478E058A175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 y="153304"/>
            <a:ext cx="609600" cy="607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9012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op những Background Powerpoint đẹp cho bày thuyết trình ấn tượng - Hình  Ảnh Đẹp HD | Hình ảnh, Hình nền, Power points">
            <a:extLst>
              <a:ext uri="{FF2B5EF4-FFF2-40B4-BE49-F238E27FC236}">
                <a16:creationId xmlns:a16="http://schemas.microsoft.com/office/drawing/2014/main" id="{E8F91421-0353-437E-8A1F-48DEAC6FAD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130"/>
            <a:ext cx="9144000" cy="68357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56BF8A5-A047-45E8-B7DE-8DDEB9C29200}"/>
              </a:ext>
            </a:extLst>
          </p:cNvPr>
          <p:cNvSpPr txBox="1"/>
          <p:nvPr/>
        </p:nvSpPr>
        <p:spPr>
          <a:xfrm>
            <a:off x="419100" y="731129"/>
            <a:ext cx="6934200" cy="5262979"/>
          </a:xfrm>
          <a:prstGeom prst="rect">
            <a:avLst/>
          </a:prstGeom>
          <a:noFill/>
        </p:spPr>
        <p:txBody>
          <a:bodyPr wrap="square">
            <a:spAutoFit/>
          </a:bodyPr>
          <a:lstStyle/>
          <a:p>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Thôi được, tôi sẽ hỏi ý kiến nó. Mẹ Hoa quay vào phía nhà trong gọi:</a:t>
            </a:r>
            <a:br>
              <a:rPr lang="vi-VN" sz="2800">
                <a:solidFill>
                  <a:srgbClr val="0070C0"/>
                </a:solidFill>
                <a:latin typeface="Times New Roman" panose="02020603050405020304" pitchFamily="18" charset="0"/>
                <a:cs typeface="Times New Roman" panose="02020603050405020304" pitchFamily="18" charset="0"/>
              </a:rPr>
            </a:br>
            <a:r>
              <a:rPr lang="vi-VN" sz="2800" b="0" i="0">
                <a:solidFill>
                  <a:srgbClr val="0070C0"/>
                </a:solidFill>
                <a:effectLst/>
                <a:latin typeface="Times New Roman" panose="02020603050405020304" pitchFamily="18" charset="0"/>
                <a:cs typeface="Times New Roman" panose="02020603050405020304" pitchFamily="18" charset="0"/>
              </a:rPr>
              <a:t>               - Hoa ơi, ra mẹ bảo.</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rgbClr val="FF33CC"/>
                </a:solidFill>
                <a:effectLst/>
                <a:latin typeface="Times New Roman" panose="02020603050405020304" pitchFamily="18" charset="0"/>
                <a:cs typeface="Times New Roman" panose="02020603050405020304" pitchFamily="18" charset="0"/>
              </a:rPr>
              <a:t>Hoa</a:t>
            </a:r>
            <a:r>
              <a:rPr lang="vi-VN" sz="2800" b="0" i="0">
                <a:solidFill>
                  <a:srgbClr val="FF33CC"/>
                </a:solidFill>
                <a:effectLst/>
                <a:latin typeface="Times New Roman" panose="02020603050405020304" pitchFamily="18" charset="0"/>
                <a:cs typeface="Times New Roman" panose="02020603050405020304" pitchFamily="18" charset="0"/>
              </a:rPr>
              <a:t> (từ trong nhà chạy ra): Mẹ bảo gì con ạ ?</a:t>
            </a:r>
            <a:br>
              <a:rPr lang="vi-VN" sz="2800">
                <a:solidFill>
                  <a:srgbClr val="FF33CC"/>
                </a:solidFill>
                <a:latin typeface="Times New Roman" panose="02020603050405020304" pitchFamily="18" charset="0"/>
                <a:cs typeface="Times New Roman" panose="02020603050405020304" pitchFamily="18" charset="0"/>
              </a:rPr>
            </a:br>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Hoa ơi, mẹ có chuyện này muốn nói với con. Hoàn cảnh nhà mình ngày càng khó khăn. Anh con lại sắp đi học xa, rất tốn kém. Mẹ muốn con nghỉ học ở nhà giúp mẹ làm bánh thêm, con nghĩ sao ?</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rgbClr val="FF33CC"/>
                </a:solidFill>
                <a:effectLst/>
                <a:latin typeface="Times New Roman" panose="02020603050405020304" pitchFamily="18" charset="0"/>
                <a:cs typeface="Times New Roman" panose="02020603050405020304" pitchFamily="18" charset="0"/>
              </a:rPr>
              <a:t>Hoa:</a:t>
            </a:r>
            <a:r>
              <a:rPr lang="vi-VN" sz="2800" b="0" i="0">
                <a:solidFill>
                  <a:srgbClr val="FF33CC"/>
                </a:solidFill>
                <a:effectLst/>
                <a:latin typeface="Times New Roman" panose="02020603050405020304" pitchFamily="18" charset="0"/>
                <a:cs typeface="Times New Roman" panose="02020603050405020304" pitchFamily="18" charset="0"/>
              </a:rPr>
              <a:t> Mẹ ơi, con muốn được đi học cơ, bỏ học ở nhà buồn lắm ! Các bạn con quanh đây chúng nó đều đi học cả mà mẹ.</a:t>
            </a:r>
            <a:endParaRPr lang="en-US" sz="2800">
              <a:solidFill>
                <a:srgbClr val="FF33CC"/>
              </a:solidFill>
              <a:latin typeface="Times New Roman" panose="02020603050405020304" pitchFamily="18" charset="0"/>
              <a:cs typeface="Times New Roman" panose="02020603050405020304" pitchFamily="18" charset="0"/>
            </a:endParaRPr>
          </a:p>
        </p:txBody>
      </p:sp>
      <p:pic>
        <p:nvPicPr>
          <p:cNvPr id="5" name="Picture 2" descr="C:\Users\Admin\Downloads\logo tran binh ttrong.png">
            <a:extLst>
              <a:ext uri="{FF2B5EF4-FFF2-40B4-BE49-F238E27FC236}">
                <a16:creationId xmlns:a16="http://schemas.microsoft.com/office/drawing/2014/main" id="{D3DA48F8-75CD-4083-A667-46906387B3C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 y="153304"/>
            <a:ext cx="609600" cy="607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0312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Top những Background Powerpoint đẹp cho bày thuyết trình ấn tượng - Hình  Ảnh Đẹp HD | Hình ảnh, Hình nền, Power points">
            <a:extLst>
              <a:ext uri="{FF2B5EF4-FFF2-40B4-BE49-F238E27FC236}">
                <a16:creationId xmlns:a16="http://schemas.microsoft.com/office/drawing/2014/main" id="{48BEA7E1-CBDA-41E5-85C3-8FABB147C8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3573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5C7B09B-4873-452B-83F0-252399EECB34}"/>
              </a:ext>
            </a:extLst>
          </p:cNvPr>
          <p:cNvSpPr txBox="1"/>
          <p:nvPr/>
        </p:nvSpPr>
        <p:spPr>
          <a:xfrm>
            <a:off x="714482" y="228600"/>
            <a:ext cx="6772810" cy="6124754"/>
          </a:xfrm>
          <a:prstGeom prst="rect">
            <a:avLst/>
          </a:prstGeom>
          <a:noFill/>
        </p:spPr>
        <p:txBody>
          <a:bodyPr wrap="square">
            <a:spAutoFit/>
          </a:bodyPr>
          <a:lstStyle/>
          <a:p>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(thở dài):  Thế thì đào đâu ra gạo ăn để đi học.</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rgbClr val="FF33CC"/>
                </a:solidFill>
                <a:effectLst/>
                <a:latin typeface="Times New Roman" panose="02020603050405020304" pitchFamily="18" charset="0"/>
                <a:cs typeface="Times New Roman" panose="02020603050405020304" pitchFamily="18" charset="0"/>
              </a:rPr>
              <a:t>Hoa </a:t>
            </a:r>
            <a:r>
              <a:rPr lang="vi-VN" sz="2800" b="0" i="0">
                <a:solidFill>
                  <a:srgbClr val="FF33CC"/>
                </a:solidFill>
                <a:effectLst/>
                <a:latin typeface="Times New Roman" panose="02020603050405020304" pitchFamily="18" charset="0"/>
                <a:cs typeface="Times New Roman" panose="02020603050405020304" pitchFamily="18" charset="0"/>
              </a:rPr>
              <a:t>(suy nghĩ một lát rồi nói):  Nếu nhà ta có khó khăn thì con đi học một buổi, còn một buổi phụ giúp mẹ được không ?</a:t>
            </a:r>
            <a:br>
              <a:rPr lang="vi-VN" sz="2800">
                <a:solidFill>
                  <a:srgbClr val="FF33CC"/>
                </a:solidFill>
                <a:latin typeface="Times New Roman" panose="02020603050405020304" pitchFamily="18" charset="0"/>
                <a:cs typeface="Times New Roman" panose="02020603050405020304" pitchFamily="18" charset="0"/>
              </a:rPr>
            </a:br>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(băn khoăn): Nhưng như thế mẹ sợ con vất vả quá !</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rgbClr val="FF33CC"/>
                </a:solidFill>
                <a:effectLst/>
                <a:latin typeface="Times New Roman" panose="02020603050405020304" pitchFamily="18" charset="0"/>
                <a:cs typeface="Times New Roman" panose="02020603050405020304" pitchFamily="18" charset="0"/>
              </a:rPr>
              <a:t>Hoa </a:t>
            </a:r>
            <a:r>
              <a:rPr lang="vi-VN" sz="2800" b="0" i="0">
                <a:solidFill>
                  <a:srgbClr val="FF33CC"/>
                </a:solidFill>
                <a:effectLst/>
                <a:latin typeface="Times New Roman" panose="02020603050405020304" pitchFamily="18" charset="0"/>
                <a:cs typeface="Times New Roman" panose="02020603050405020304" pitchFamily="18" charset="0"/>
              </a:rPr>
              <a:t>(cười): Không sao đâu, con làm được mà mẹ.</a:t>
            </a:r>
            <a:br>
              <a:rPr lang="vi-VN" sz="2800">
                <a:solidFill>
                  <a:srgbClr val="FF33CC"/>
                </a:solidFill>
                <a:latin typeface="Times New Roman" panose="02020603050405020304" pitchFamily="18" charset="0"/>
                <a:cs typeface="Times New Roman" panose="02020603050405020304" pitchFamily="18" charset="0"/>
              </a:rPr>
            </a:br>
            <a:r>
              <a:rPr lang="vi-VN" sz="2800" b="1" i="0">
                <a:solidFill>
                  <a:schemeClr val="accent5">
                    <a:lumMod val="75000"/>
                  </a:schemeClr>
                </a:solidFill>
                <a:effectLst/>
                <a:latin typeface="Times New Roman" panose="02020603050405020304" pitchFamily="18" charset="0"/>
                <a:cs typeface="Times New Roman" panose="02020603050405020304" pitchFamily="18" charset="0"/>
              </a:rPr>
              <a:t>Bố Hoa:</a:t>
            </a:r>
            <a:r>
              <a:rPr lang="vi-VN" sz="2800" b="0" i="0">
                <a:solidFill>
                  <a:schemeClr val="accent5">
                    <a:lumMod val="75000"/>
                  </a:schemeClr>
                </a:solidFill>
                <a:effectLst/>
                <a:latin typeface="Times New Roman" panose="02020603050405020304" pitchFamily="18" charset="0"/>
                <a:cs typeface="Times New Roman" panose="02020603050405020304" pitchFamily="18" charset="0"/>
              </a:rPr>
              <a:t> Ý kiến con nó đúng đấy. Tôi tán thành. Bà cũng nên đồng ý như thế đi.</a:t>
            </a:r>
            <a:br>
              <a:rPr lang="vi-VN" sz="2800">
                <a:solidFill>
                  <a:schemeClr val="accent5">
                    <a:lumMod val="75000"/>
                  </a:schemeClr>
                </a:solidFill>
                <a:latin typeface="Times New Roman" panose="02020603050405020304" pitchFamily="18" charset="0"/>
                <a:cs typeface="Times New Roman" panose="02020603050405020304" pitchFamily="18" charset="0"/>
              </a:rPr>
            </a:br>
            <a:r>
              <a:rPr lang="vi-VN" sz="2800" b="1" i="0">
                <a:solidFill>
                  <a:srgbClr val="0070C0"/>
                </a:solidFill>
                <a:effectLst/>
                <a:latin typeface="Times New Roman" panose="02020603050405020304" pitchFamily="18" charset="0"/>
                <a:cs typeface="Times New Roman" panose="02020603050405020304" pitchFamily="18" charset="0"/>
              </a:rPr>
              <a:t>Mẹ Hoa:</a:t>
            </a:r>
            <a:r>
              <a:rPr lang="vi-VN" sz="2800" b="0" i="0">
                <a:solidFill>
                  <a:srgbClr val="0070C0"/>
                </a:solidFill>
                <a:effectLst/>
                <a:latin typeface="Times New Roman" panose="02020603050405020304" pitchFamily="18" charset="0"/>
                <a:cs typeface="Times New Roman" panose="02020603050405020304" pitchFamily="18" charset="0"/>
              </a:rPr>
              <a:t> Thôi được, tôi đồng ý.</a:t>
            </a:r>
            <a:br>
              <a:rPr lang="vi-VN" sz="2800">
                <a:solidFill>
                  <a:srgbClr val="0070C0"/>
                </a:solidFill>
                <a:latin typeface="Times New Roman" panose="02020603050405020304" pitchFamily="18" charset="0"/>
                <a:cs typeface="Times New Roman" panose="02020603050405020304" pitchFamily="18" charset="0"/>
              </a:rPr>
            </a:br>
            <a:r>
              <a:rPr lang="vi-VN" sz="2800" b="1" i="0">
                <a:solidFill>
                  <a:srgbClr val="FF33CC"/>
                </a:solidFill>
                <a:effectLst/>
                <a:latin typeface="Times New Roman" panose="02020603050405020304" pitchFamily="18" charset="0"/>
                <a:cs typeface="Times New Roman" panose="02020603050405020304" pitchFamily="18" charset="0"/>
              </a:rPr>
              <a:t>Hoa </a:t>
            </a:r>
            <a:r>
              <a:rPr lang="vi-VN" sz="2800" b="0" i="0">
                <a:solidFill>
                  <a:srgbClr val="FF33CC"/>
                </a:solidFill>
                <a:effectLst/>
                <a:latin typeface="Times New Roman" panose="02020603050405020304" pitchFamily="18" charset="0"/>
                <a:cs typeface="Times New Roman" panose="02020603050405020304" pitchFamily="18" charset="0"/>
              </a:rPr>
              <a:t>(cười sung sướng): Con cảm ơn bố mẹ, con hứa sẽ học chăm hơn.</a:t>
            </a:r>
            <a:endParaRPr lang="en-US" sz="2800">
              <a:solidFill>
                <a:srgbClr val="FF33CC"/>
              </a:solidFill>
              <a:latin typeface="Times New Roman" panose="02020603050405020304" pitchFamily="18" charset="0"/>
              <a:cs typeface="Times New Roman" panose="02020603050405020304" pitchFamily="18" charset="0"/>
            </a:endParaRPr>
          </a:p>
        </p:txBody>
      </p:sp>
      <p:pic>
        <p:nvPicPr>
          <p:cNvPr id="5" name="Picture 2" descr="C:\Users\Admin\Downloads\logo tran binh ttrong.png">
            <a:extLst>
              <a:ext uri="{FF2B5EF4-FFF2-40B4-BE49-F238E27FC236}">
                <a16:creationId xmlns:a16="http://schemas.microsoft.com/office/drawing/2014/main" id="{05D40AE5-D945-4DF0-B227-5FD8650DD62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 y="153304"/>
            <a:ext cx="609600" cy="607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8877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ackground Powerpoint Đẹp cho bài thuyết trình chuyên nghiệp mới nhất">
            <a:extLst>
              <a:ext uri="{FF2B5EF4-FFF2-40B4-BE49-F238E27FC236}">
                <a16:creationId xmlns:a16="http://schemas.microsoft.com/office/drawing/2014/main" id="{D106C756-7BCC-49C5-BD9A-EA2F33623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9C1CF84-3A76-469F-94AA-3BE5326F0A2B}"/>
              </a:ext>
            </a:extLst>
          </p:cNvPr>
          <p:cNvSpPr txBox="1"/>
          <p:nvPr/>
        </p:nvSpPr>
        <p:spPr>
          <a:xfrm>
            <a:off x="1238250" y="2904489"/>
            <a:ext cx="6667500" cy="3539430"/>
          </a:xfrm>
          <a:prstGeom prst="rect">
            <a:avLst/>
          </a:prstGeom>
          <a:noFill/>
        </p:spPr>
        <p:txBody>
          <a:bodyPr wrap="square">
            <a:spAutoFit/>
          </a:bodyPr>
          <a:lstStyle/>
          <a:p>
            <a:r>
              <a:rPr lang="en-US" sz="2800">
                <a:effectLst/>
                <a:latin typeface="Times New Roman" panose="02020603050405020304" pitchFamily="18" charset="0"/>
                <a:ea typeface="SimSun" panose="02010600030101010101" pitchFamily="2" charset="-122"/>
              </a:rPr>
              <a:t>+ Em có nhận xét gì về ý kiến của mẹ Hoa, bố Hoa về việc học tập của Hoa?</a:t>
            </a:r>
          </a:p>
          <a:p>
            <a:endParaRPr lang="en-US" sz="2800">
              <a:effectLst/>
              <a:latin typeface="Times New Roman" panose="02020603050405020304" pitchFamily="18" charset="0"/>
              <a:ea typeface="SimSun" panose="02010600030101010101" pitchFamily="2" charset="-122"/>
            </a:endParaRPr>
          </a:p>
          <a:p>
            <a:r>
              <a:rPr lang="en-US" sz="2800">
                <a:effectLst/>
                <a:latin typeface="Times New Roman" panose="02020603050405020304" pitchFamily="18" charset="0"/>
                <a:ea typeface="SimSun" panose="02010600030101010101" pitchFamily="2" charset="-122"/>
              </a:rPr>
              <a:t>+ Hoa đã có ý kiến giúp đỡ gia đình như thế nào? Ý kiến của bạn Hoa có phù hợp không?</a:t>
            </a:r>
          </a:p>
          <a:p>
            <a:endParaRPr lang="en-US" sz="2800">
              <a:effectLst/>
              <a:latin typeface="Times New Roman" panose="02020603050405020304" pitchFamily="18" charset="0"/>
              <a:ea typeface="SimSun" panose="02010600030101010101" pitchFamily="2" charset="-122"/>
            </a:endParaRPr>
          </a:p>
          <a:p>
            <a:r>
              <a:rPr lang="en-US" sz="2800">
                <a:effectLst/>
                <a:latin typeface="Times New Roman" panose="02020603050405020304" pitchFamily="18" charset="0"/>
                <a:ea typeface="SimSun" panose="02010600030101010101" pitchFamily="2" charset="-122"/>
              </a:rPr>
              <a:t>+ Nếu em là Hoa, em sẽ giải quyết như thế nào?</a:t>
            </a:r>
            <a:endParaRPr lang="en-US" sz="2800"/>
          </a:p>
        </p:txBody>
      </p:sp>
      <p:sp>
        <p:nvSpPr>
          <p:cNvPr id="5" name="TextBox 4">
            <a:extLst>
              <a:ext uri="{FF2B5EF4-FFF2-40B4-BE49-F238E27FC236}">
                <a16:creationId xmlns:a16="http://schemas.microsoft.com/office/drawing/2014/main" id="{05BA3B07-EDC9-4F50-AF28-884C4A7B0C38}"/>
              </a:ext>
            </a:extLst>
          </p:cNvPr>
          <p:cNvSpPr txBox="1"/>
          <p:nvPr/>
        </p:nvSpPr>
        <p:spPr>
          <a:xfrm>
            <a:off x="1981200" y="414081"/>
            <a:ext cx="7620000" cy="2219838"/>
          </a:xfrm>
          <a:prstGeom prst="rect">
            <a:avLst/>
          </a:prstGeom>
          <a:noFill/>
        </p:spPr>
        <p:txBody>
          <a:bodyPr wrap="square" rtlCol="0">
            <a:spAutoFit/>
          </a:bodyPr>
          <a:lstStyle/>
          <a:p>
            <a:pPr algn="ctr">
              <a:lnSpc>
                <a:spcPct val="150000"/>
              </a:lnSpc>
            </a:pPr>
            <a:r>
              <a:rPr lang="en-US" sz="3200" b="1" u="sng">
                <a:solidFill>
                  <a:srgbClr val="00B0F0"/>
                </a:solidFill>
                <a:latin typeface="Times New Roman" panose="02020603050405020304" pitchFamily="18" charset="0"/>
                <a:cs typeface="Times New Roman" panose="02020603050405020304" pitchFamily="18" charset="0"/>
              </a:rPr>
              <a:t>TIỂU PHẨM</a:t>
            </a:r>
            <a:r>
              <a:rPr lang="en-US" sz="3200" b="1">
                <a:solidFill>
                  <a:srgbClr val="00B0F0"/>
                </a:solidFill>
                <a:latin typeface="Times New Roman" panose="02020603050405020304" pitchFamily="18" charset="0"/>
                <a:cs typeface="Times New Roman" panose="02020603050405020304" pitchFamily="18" charset="0"/>
              </a:rPr>
              <a:t>: </a:t>
            </a:r>
          </a:p>
          <a:p>
            <a:pPr algn="ctr">
              <a:lnSpc>
                <a:spcPct val="150000"/>
              </a:lnSpc>
            </a:pPr>
            <a:r>
              <a:rPr lang="en-US" sz="3200" b="1">
                <a:solidFill>
                  <a:srgbClr val="00B050"/>
                </a:solidFill>
                <a:latin typeface="Times New Roman" panose="02020603050405020304" pitchFamily="18" charset="0"/>
                <a:cs typeface="Times New Roman" panose="02020603050405020304" pitchFamily="18" charset="0"/>
              </a:rPr>
              <a:t>MỘT BUỔI TỐI TRONG </a:t>
            </a:r>
          </a:p>
          <a:p>
            <a:pPr algn="ctr">
              <a:lnSpc>
                <a:spcPct val="150000"/>
              </a:lnSpc>
            </a:pPr>
            <a:r>
              <a:rPr lang="en-US" sz="3200" b="1">
                <a:solidFill>
                  <a:srgbClr val="00B050"/>
                </a:solidFill>
                <a:latin typeface="Times New Roman" panose="02020603050405020304" pitchFamily="18" charset="0"/>
                <a:cs typeface="Times New Roman" panose="02020603050405020304" pitchFamily="18" charset="0"/>
              </a:rPr>
              <a:t>GIA ĐÌNH BẠN HOA</a:t>
            </a:r>
          </a:p>
        </p:txBody>
      </p:sp>
      <p:pic>
        <p:nvPicPr>
          <p:cNvPr id="6" name="Picture 2" descr="C:\Users\Admin\Downloads\logo tran binh ttrong.png">
            <a:extLst>
              <a:ext uri="{FF2B5EF4-FFF2-40B4-BE49-F238E27FC236}">
                <a16:creationId xmlns:a16="http://schemas.microsoft.com/office/drawing/2014/main" id="{37CFDF08-49BD-4F47-ABB6-8D6010A5EB8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410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ackground Powerpoint Đẹp cho bài thuyết trình chuyên nghiệp mới nhất">
            <a:extLst>
              <a:ext uri="{FF2B5EF4-FFF2-40B4-BE49-F238E27FC236}">
                <a16:creationId xmlns:a16="http://schemas.microsoft.com/office/drawing/2014/main" id="{750E8010-B58E-4747-B4FB-B505D32C8A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AF91C42-1436-4672-A952-412CCB57101B}"/>
              </a:ext>
            </a:extLst>
          </p:cNvPr>
          <p:cNvSpPr txBox="1"/>
          <p:nvPr/>
        </p:nvSpPr>
        <p:spPr>
          <a:xfrm>
            <a:off x="1981200" y="732235"/>
            <a:ext cx="7620000" cy="1569660"/>
          </a:xfrm>
          <a:prstGeom prst="rect">
            <a:avLst/>
          </a:prstGeom>
          <a:noFill/>
        </p:spPr>
        <p:txBody>
          <a:bodyPr wrap="square" rtlCol="0">
            <a:spAutoFit/>
          </a:bodyPr>
          <a:lstStyle/>
          <a:p>
            <a:pPr algn="ctr"/>
            <a:r>
              <a:rPr lang="en-US" sz="3200" b="1" u="sng">
                <a:solidFill>
                  <a:srgbClr val="00B0F0"/>
                </a:solidFill>
                <a:latin typeface="Times New Roman" panose="02020603050405020304" pitchFamily="18" charset="0"/>
                <a:cs typeface="Times New Roman" panose="02020603050405020304" pitchFamily="18" charset="0"/>
              </a:rPr>
              <a:t>TIỂU PHẨM</a:t>
            </a:r>
            <a:r>
              <a:rPr lang="en-US" sz="3200" b="1">
                <a:solidFill>
                  <a:srgbClr val="00B0F0"/>
                </a:solidFill>
                <a:latin typeface="Times New Roman" panose="02020603050405020304" pitchFamily="18" charset="0"/>
                <a:cs typeface="Times New Roman" panose="02020603050405020304" pitchFamily="18" charset="0"/>
              </a:rPr>
              <a:t>: </a:t>
            </a:r>
          </a:p>
          <a:p>
            <a:pPr algn="ctr"/>
            <a:r>
              <a:rPr lang="en-US" sz="3200" b="1">
                <a:solidFill>
                  <a:srgbClr val="00B050"/>
                </a:solidFill>
                <a:latin typeface="Times New Roman" panose="02020603050405020304" pitchFamily="18" charset="0"/>
                <a:cs typeface="Times New Roman" panose="02020603050405020304" pitchFamily="18" charset="0"/>
              </a:rPr>
              <a:t>MỘT BUỔI TỐI TRONG </a:t>
            </a:r>
          </a:p>
          <a:p>
            <a:pPr algn="ctr"/>
            <a:r>
              <a:rPr lang="en-US" sz="3200" b="1">
                <a:solidFill>
                  <a:srgbClr val="00B050"/>
                </a:solidFill>
                <a:latin typeface="Times New Roman" panose="02020603050405020304" pitchFamily="18" charset="0"/>
                <a:cs typeface="Times New Roman" panose="02020603050405020304" pitchFamily="18" charset="0"/>
              </a:rPr>
              <a:t>GIA ĐÌNH BẠN HOA</a:t>
            </a:r>
          </a:p>
        </p:txBody>
      </p:sp>
      <p:sp>
        <p:nvSpPr>
          <p:cNvPr id="5" name="TextBox 4">
            <a:extLst>
              <a:ext uri="{FF2B5EF4-FFF2-40B4-BE49-F238E27FC236}">
                <a16:creationId xmlns:a16="http://schemas.microsoft.com/office/drawing/2014/main" id="{9D6625B2-9637-4690-B9D7-435DF1D73BB0}"/>
              </a:ext>
            </a:extLst>
          </p:cNvPr>
          <p:cNvSpPr txBox="1"/>
          <p:nvPr/>
        </p:nvSpPr>
        <p:spPr>
          <a:xfrm>
            <a:off x="152400" y="2490758"/>
            <a:ext cx="8686800" cy="3558123"/>
          </a:xfrm>
          <a:prstGeom prst="horizontalScroll">
            <a:avLst/>
          </a:prstGeom>
          <a:ln w="28575"/>
          <a:effectLst>
            <a:outerShdw blurRad="50800" dist="38100" dir="13500000" algn="b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a:spAutoFit/>
          </a:bodyPr>
          <a:lstStyle/>
          <a:p>
            <a:r>
              <a:rPr lang="fr-LU" altLang="en-US" sz="2800" b="1" i="1">
                <a:latin typeface="Times New Roman" panose="02020603050405020304" pitchFamily="18" charset="0"/>
                <a:cs typeface="Times New Roman" panose="02020603050405020304" pitchFamily="18" charset="0"/>
              </a:rPr>
              <a:t>	Mỗi gia đình có những vấn đề, những khó khăn riêng. Là con cái, các em nên cùng bố mẹ tìm cách giải quyết, nhất là những vấn đề có liên quan đến các em. Ý kiến các em sẽ được bố mẹ lắng nghe và tôn trọng. Đồng thời các em  cũng cần phải biết bày tỏ ý kiến một cách  rõ ràng, lễ độ.</a:t>
            </a:r>
            <a:endParaRPr lang="en-US" sz="2800" b="1" i="1"/>
          </a:p>
        </p:txBody>
      </p:sp>
      <p:pic>
        <p:nvPicPr>
          <p:cNvPr id="6" name="Picture 2" descr="C:\Users\Admin\Downloads\logo tran binh ttrong.png">
            <a:extLst>
              <a:ext uri="{FF2B5EF4-FFF2-40B4-BE49-F238E27FC236}">
                <a16:creationId xmlns:a16="http://schemas.microsoft.com/office/drawing/2014/main" id="{F65AA91A-D15E-43FC-891F-84234311DE7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78255"/>
            <a:ext cx="905280" cy="90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8065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Chủ đề của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957</TotalTime>
  <Words>1017</Words>
  <Application>Microsoft Office PowerPoint</Application>
  <PresentationFormat>On-screen Show (4:3)</PresentationFormat>
  <Paragraphs>42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NgocHan</dc:creator>
  <cp:lastModifiedBy>Nguyen Ngoc Lan</cp:lastModifiedBy>
  <cp:revision>80</cp:revision>
  <dcterms:created xsi:type="dcterms:W3CDTF">2009-07-14T20:33:09Z</dcterms:created>
  <dcterms:modified xsi:type="dcterms:W3CDTF">2021-08-11T04:42:29Z</dcterms:modified>
</cp:coreProperties>
</file>